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316" r:id="rId4"/>
    <p:sldId id="317" r:id="rId5"/>
    <p:sldId id="278" r:id="rId6"/>
    <p:sldId id="259" r:id="rId7"/>
    <p:sldId id="260" r:id="rId8"/>
    <p:sldId id="300" r:id="rId9"/>
    <p:sldId id="299" r:id="rId10"/>
    <p:sldId id="312" r:id="rId11"/>
    <p:sldId id="301" r:id="rId12"/>
    <p:sldId id="302" r:id="rId13"/>
    <p:sldId id="262" r:id="rId14"/>
    <p:sldId id="261" r:id="rId15"/>
    <p:sldId id="308" r:id="rId16"/>
    <p:sldId id="263" r:id="rId17"/>
    <p:sldId id="264" r:id="rId18"/>
    <p:sldId id="266" r:id="rId19"/>
    <p:sldId id="303" r:id="rId20"/>
    <p:sldId id="304" r:id="rId21"/>
    <p:sldId id="267" r:id="rId22"/>
    <p:sldId id="309" r:id="rId23"/>
    <p:sldId id="314" r:id="rId24"/>
    <p:sldId id="268" r:id="rId25"/>
    <p:sldId id="305" r:id="rId26"/>
    <p:sldId id="307" r:id="rId27"/>
    <p:sldId id="306" r:id="rId28"/>
    <p:sldId id="272" r:id="rId29"/>
    <p:sldId id="273" r:id="rId30"/>
    <p:sldId id="310" r:id="rId31"/>
    <p:sldId id="275" r:id="rId32"/>
    <p:sldId id="313" r:id="rId33"/>
    <p:sldId id="279" r:id="rId34"/>
    <p:sldId id="280" r:id="rId35"/>
    <p:sldId id="287" r:id="rId36"/>
    <p:sldId id="290" r:id="rId37"/>
    <p:sldId id="289" r:id="rId38"/>
    <p:sldId id="288" r:id="rId39"/>
    <p:sldId id="281" r:id="rId40"/>
    <p:sldId id="283" r:id="rId41"/>
    <p:sldId id="329" r:id="rId42"/>
    <p:sldId id="315" r:id="rId43"/>
    <p:sldId id="284" r:id="rId44"/>
    <p:sldId id="328" r:id="rId45"/>
    <p:sldId id="285" r:id="rId46"/>
    <p:sldId id="311" r:id="rId47"/>
    <p:sldId id="286" r:id="rId48"/>
    <p:sldId id="291" r:id="rId49"/>
    <p:sldId id="292" r:id="rId50"/>
    <p:sldId id="294" r:id="rId51"/>
    <p:sldId id="29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295" r:id="rId63"/>
    <p:sldId id="298" r:id="rId6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87" autoAdjust="0"/>
    <p:restoredTop sz="97397" autoAdjust="0"/>
  </p:normalViewPr>
  <p:slideViewPr>
    <p:cSldViewPr snapToGrid="0" snapToObjects="1">
      <p:cViewPr>
        <p:scale>
          <a:sx n="103" d="100"/>
          <a:sy n="103" d="100"/>
        </p:scale>
        <p:origin x="-200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99DE2-231E-514F-AEDA-9BF83A53D2EC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B47E4-B126-084F-B0AA-FFF384F39EB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761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8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583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53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233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538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72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107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45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43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178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04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Mastertextformat bearbeiten</a:t>
            </a:r>
          </a:p>
          <a:p>
            <a:pPr lvl="1"/>
            <a:r>
              <a:rPr lang="et-EE" smtClean="0"/>
              <a:t>Zweite Ebene</a:t>
            </a:r>
          </a:p>
          <a:p>
            <a:pPr lvl="2"/>
            <a:r>
              <a:rPr lang="et-EE" smtClean="0"/>
              <a:t>Dritte Ebene</a:t>
            </a:r>
          </a:p>
          <a:p>
            <a:pPr lvl="3"/>
            <a:r>
              <a:rPr lang="et-EE" smtClean="0"/>
              <a:t>Vierte Ebene</a:t>
            </a:r>
          </a:p>
          <a:p>
            <a:pPr lvl="4"/>
            <a:r>
              <a:rPr lang="et-E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B12E-AAD9-924B-B605-98016572564E}" type="datetimeFigureOut">
              <a:rPr lang="de-DE" smtClean="0"/>
              <a:t>26/02/17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CBD8B-9127-5842-953F-39CDDA0B9F7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650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5" Type="http://schemas.openxmlformats.org/officeDocument/2006/relationships/image" Target="../media/image3.jp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4.jpeg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16449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-465664" y="615950"/>
            <a:ext cx="4995334" cy="85362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48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48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48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48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48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48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25" y="120953"/>
            <a:ext cx="902608" cy="815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-1" y="5194906"/>
            <a:ext cx="9144001" cy="1830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660951" y="1969191"/>
            <a:ext cx="6483049" cy="30205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60000"/>
              </a:lnSpc>
              <a:spcAft>
                <a:spcPts val="0"/>
              </a:spcAft>
            </a:pPr>
            <a:r>
              <a:rPr lang="de-DE" sz="1400" dirty="0">
                <a:solidFill>
                  <a:srgbClr val="262626"/>
                </a:solidFill>
                <a:effectLst/>
                <a:latin typeface="Calibri"/>
                <a:ea typeface="ＭＳ 明朝"/>
                <a:cs typeface="System Font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de-DE" sz="1200" dirty="0">
                <a:solidFill>
                  <a:srgbClr val="262626"/>
                </a:solidFill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de-DE" sz="1100" dirty="0">
                <a:solidFill>
                  <a:srgbClr val="262626"/>
                </a:solidFill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de-DE" sz="2800" b="1" dirty="0">
                <a:solidFill>
                  <a:srgbClr val="262626"/>
                </a:solidFill>
                <a:effectLst/>
                <a:latin typeface="+mj-lt"/>
                <a:ea typeface="ＭＳ 明朝"/>
                <a:cs typeface="System Font"/>
              </a:rPr>
              <a:t>Poliitika ja kultuurisõda tänases Euroopas:</a:t>
            </a:r>
            <a:endParaRPr lang="en-US" sz="2800" dirty="0">
              <a:effectLst/>
              <a:latin typeface="+mj-lt"/>
              <a:ea typeface="ＭＳ 明朝"/>
              <a:cs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endParaRPr lang="de-DE" sz="2800" b="1" dirty="0" smtClean="0">
              <a:solidFill>
                <a:srgbClr val="262626"/>
              </a:solidFill>
              <a:effectLst/>
              <a:latin typeface="+mj-lt"/>
              <a:ea typeface="ＭＳ 明朝"/>
              <a:cs typeface="System Font"/>
            </a:endParaRPr>
          </a:p>
          <a:p>
            <a:pPr>
              <a:spcAft>
                <a:spcPts val="0"/>
              </a:spcAft>
            </a:pPr>
            <a:r>
              <a:rPr lang="de-DE" sz="2800" b="1" dirty="0" smtClean="0">
                <a:solidFill>
                  <a:srgbClr val="262626"/>
                </a:solidFill>
                <a:effectLst/>
                <a:latin typeface="+mj-lt"/>
                <a:ea typeface="ＭＳ 明朝"/>
                <a:cs typeface="System Font"/>
              </a:rPr>
              <a:t>Autoriteedid </a:t>
            </a:r>
            <a:r>
              <a:rPr lang="de-DE" sz="2800" b="1" dirty="0">
                <a:solidFill>
                  <a:srgbClr val="262626"/>
                </a:solidFill>
                <a:effectLst/>
                <a:latin typeface="+mj-lt"/>
                <a:ea typeface="ＭＳ 明朝"/>
                <a:cs typeface="System Font"/>
              </a:rPr>
              <a:t>kui võltsmonstrumid ja emotsioonid kui </a:t>
            </a:r>
            <a:r>
              <a:rPr lang="et-EE" sz="2800" b="1" noProof="1" smtClean="0">
                <a:solidFill>
                  <a:srgbClr val="262626"/>
                </a:solidFill>
                <a:effectLst/>
                <a:latin typeface="+mj-lt"/>
                <a:ea typeface="ＭＳ 明朝"/>
                <a:cs typeface="System Font"/>
              </a:rPr>
              <a:t>mõistuse asendajad</a:t>
            </a:r>
            <a:endParaRPr lang="et-EE" sz="2800" noProof="1" smtClean="0">
              <a:effectLst/>
              <a:latin typeface="+mj-lt"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de-DE" sz="1000" dirty="0">
                <a:solidFill>
                  <a:srgbClr val="262626"/>
                </a:solidFill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de-DE" sz="1200" dirty="0">
                <a:solidFill>
                  <a:srgbClr val="262626"/>
                </a:solidFill>
                <a:effectLst/>
                <a:latin typeface="Calibri"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04572" y="5769429"/>
            <a:ext cx="2636762" cy="411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0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dirty="0">
              <a:effectLst/>
              <a:ea typeface="ＭＳ 明朝"/>
              <a:cs typeface="Times New Roman"/>
            </a:endParaRPr>
          </a:p>
        </p:txBody>
      </p:sp>
      <p:pic>
        <p:nvPicPr>
          <p:cNvPr id="12" name="Bild 11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286"/>
            <a:ext cx="1620761" cy="123805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3" name="Bild 12" descr="Macintosh HD:Users:Georg:Pictures:portreepildid:1. Kamahouse 2015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952"/>
            <a:ext cx="2486141" cy="35499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35736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30174" y="2194558"/>
            <a:ext cx="7644405" cy="222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Lafayette Roland Hubbard (1911-1986):</a:t>
            </a:r>
          </a:p>
          <a:p>
            <a:pPr algn="just">
              <a:lnSpc>
                <a:spcPct val="110000"/>
              </a:lnSpc>
            </a:pPr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“Parim viis saada rikkaks on luua oma religioon”</a:t>
            </a:r>
          </a:p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Saientoloogia </a:t>
            </a:r>
            <a:r>
              <a:rPr lang="mr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dianeetika vaimne süsteem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390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30174" y="1541122"/>
            <a:ext cx="7644405" cy="404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Edward E.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Leamer (2002), Stephane Fitch (2001), Morgan Kelly (2006), Philip Ingram, David McWilliams,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Paul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Kasriel (2004), Robert Schiller, Carl Kase,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Hyman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Minsky,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Robert. T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Kiyosaki (2002), Donald Trump, Edgar Savisaar (2007)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>
              <a:lnSpc>
                <a:spcPct val="110000"/>
              </a:lnSpc>
            </a:pP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Vs.</a:t>
            </a:r>
          </a:p>
          <a:p>
            <a:pPr algn="just">
              <a:lnSpc>
                <a:spcPct val="110000"/>
              </a:lnSpc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Alan Greenspan, Ansip, Rõivas, Merkel, Obama, Peeter Koppel, Hardo Pajula, jne. </a:t>
            </a:r>
          </a:p>
          <a:p>
            <a:pPr algn="just">
              <a:lnSpc>
                <a:spcPct val="110000"/>
              </a:lnSpc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Aristarchos Samoselt (u. 310-230 eKr.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Mikolaj Kopernik (1473-1543)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Giordano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Bruno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(1548-1600)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Galileo Galilei (1564-1642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208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30174" y="2835665"/>
            <a:ext cx="7644405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Jan Hus põletati 1415. a. tuleriidal sest väitis, et paavstivõim on inimlik mitte jumalik institutsioon</a:t>
            </a:r>
          </a:p>
        </p:txBody>
      </p:sp>
    </p:spTree>
    <p:extLst>
      <p:ext uri="{BB962C8B-B14F-4D97-AF65-F5344CB8AC3E}">
        <p14:creationId xmlns:p14="http://schemas.microsoft.com/office/powerpoint/2010/main" val="316256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14 at 21.04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7" y="1562895"/>
            <a:ext cx="8371839" cy="37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30174" y="2210495"/>
            <a:ext cx="739780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nimese </a:t>
            </a:r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autoriteet võib 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põhineda: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1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ema pädevusel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2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nstitutsioonil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mis tema taga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seisab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3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nimeste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assotsiatiiv-analoogsete seoste võrgustikul,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mille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taustal ta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näib 	   </a:t>
            </a:r>
            <a:r>
              <a:rPr lang="et-EE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autoriteetne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8353" y="1035635"/>
            <a:ext cx="8056115" cy="535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SISUKORD</a:t>
            </a:r>
          </a:p>
          <a:p>
            <a:endParaRPr lang="de-DE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Autoriteedid psühholoogias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institutsionaalne vs. tõeline autoriteet</a:t>
            </a:r>
          </a:p>
          <a:p>
            <a:pPr>
              <a:lnSpc>
                <a:spcPct val="90000"/>
              </a:lnSpc>
            </a:pPr>
            <a:endParaRPr lang="de-DE" sz="12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Kes on meie tänased autoriteedid?</a:t>
            </a:r>
          </a:p>
          <a:p>
            <a:pPr>
              <a:lnSpc>
                <a:spcPct val="90000"/>
              </a:lnSpc>
            </a:pPr>
            <a:r>
              <a:rPr lang="de-DE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- 2008 masu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"investorid", "majandusanalüütikud", "eksperdid", "arvamusliidrid", "professorid" jne </a:t>
            </a:r>
          </a:p>
          <a:p>
            <a:pPr>
              <a:lnSpc>
                <a:spcPct val="90000"/>
              </a:lnSpc>
            </a:pP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Emotsioonid kui mõistuse asendajad?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ajukoor vs. limbiline süsteem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assotsiatiiv-analoogsed seosed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kõrgem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autoriteet kui pääsemise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ideoloogiline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kuuluvus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liigne kuuluvustunne: kadakasakslus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eneseteostus pugemise kaudu</a:t>
            </a:r>
          </a:p>
          <a:p>
            <a:pPr>
              <a:lnSpc>
                <a:spcPct val="90000"/>
              </a:lnSpc>
            </a:pP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Poliitika kui infosõda: emotsioonid ja marketing	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poliitikud kui marketingi süsteemi broilerid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pugejad kui infosõja sõdurid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valijad kui pääsemise otsijad, manipuleeritud või konstruktiivsed?</a:t>
            </a:r>
            <a:endParaRPr lang="de-DE" sz="14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92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Rechteck 2"/>
          <p:cNvSpPr/>
          <p:nvPr/>
        </p:nvSpPr>
        <p:spPr>
          <a:xfrm>
            <a:off x="477197" y="1963463"/>
            <a:ext cx="84248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eokorteks </a:t>
            </a:r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ehk 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ajukoor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ratsionaalse </a:t>
            </a:r>
            <a:r>
              <a:rPr lang="et-EE">
                <a:solidFill>
                  <a:schemeClr val="tx1">
                    <a:lumMod val="85000"/>
                    <a:lumOff val="15000"/>
                  </a:schemeClr>
                </a:solidFill>
              </a:rPr>
              <a:t>mõtlemise </a:t>
            </a:r>
            <a:r>
              <a:rPr lang="et-EE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organ</a:t>
            </a:r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imbiline süsteem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emotsioonidega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tegelev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osa, mälu-emotsioonide seosed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- </a:t>
            </a:r>
            <a:r>
              <a:rPr lang="et-EE" sz="1400" dirty="0" smtClean="0"/>
              <a:t>Thalamus</a:t>
            </a:r>
            <a:r>
              <a:rPr lang="et-EE" sz="1400" dirty="0"/>
              <a:t>, Hypothalamus, Cingulate gyrus, </a:t>
            </a:r>
            <a:r>
              <a:rPr lang="et-EE" sz="1400" b="1" dirty="0"/>
              <a:t>Amygdala</a:t>
            </a:r>
            <a:r>
              <a:rPr lang="et-EE" sz="1400" dirty="0"/>
              <a:t>, Hippocampus, Basal Ganglia</a:t>
            </a:r>
            <a:r>
              <a:rPr lang="en-US" sz="1400" dirty="0"/>
              <a:t> </a:t>
            </a:r>
            <a:endParaRPr lang="et-EE" sz="1400" dirty="0" smtClean="0"/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Amygdala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emotsionaalsed reaktsioonid ümbritseva maailma suhtes - 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rassiviha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Neokorteks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kõrgemad funktsioonid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nagu sensoorne tajumine, motoorsete käskude genereerimine, ruumiline mõtlemine, teadvustatud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mõtlemine, keel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6684263919685fea04548f559a50c56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961"/>
            <a:ext cx="9203360" cy="707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3955" y="2355124"/>
            <a:ext cx="3506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Inimtegevuse tasandid: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Meeleline tasand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Instrumentaalne tasand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Assotsiatiiv-analoogne tasand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Abstraktne tasand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03955" y="1399484"/>
            <a:ext cx="6485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Inimene püüdleb: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Mõistmine,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Suhtlemine, Tegevus, Pääsemine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110227" y="2380069"/>
            <a:ext cx="3506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Liigitus: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 smtClean="0">
                <a:solidFill>
                  <a:srgbClr val="FF0000"/>
                </a:solidFill>
              </a:rPr>
              <a:t>ISEND</a:t>
            </a:r>
            <a:endParaRPr lang="et-EE" dirty="0">
              <a:solidFill>
                <a:srgbClr val="FF0000"/>
              </a:solidFill>
            </a:endParaRPr>
          </a:p>
          <a:p>
            <a:endParaRPr lang="et-EE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INDIVIID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INDIVIID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ISIKSUS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6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3954" y="3242811"/>
            <a:ext cx="54499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19. saj. vene õigeusku astumine</a:t>
            </a:r>
          </a:p>
          <a:p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t-E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Luterliku pastorid on liiga julmad</a:t>
            </a:r>
          </a:p>
          <a:p>
            <a:r>
              <a:rPr lang="et-E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Õigeusk on parem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03954" y="2156785"/>
            <a:ext cx="6485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Euroopa Liit / Kreml = assotsiatiiv-analoogne pääsemine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6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Macintosh HD:Users:Georg:Pictures:portreepildid:1. Kamahouse 201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90" y="1035635"/>
            <a:ext cx="3489300" cy="4786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3" name="Bild 12" descr="Macintosh HD:Users:Georg:Pictures:portreepildid:1. Kamahouse 201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2" y="1035635"/>
            <a:ext cx="3722232" cy="4786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2" name="Bild 11" descr="Macintosh HD:Users:Georg:Pictures:portreepildid:1. Kamahouse 201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572" y="1035635"/>
            <a:ext cx="3533855" cy="4786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Rollup PPA 120x2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0" y="1195912"/>
            <a:ext cx="3180940" cy="4526942"/>
          </a:xfrm>
          <a:prstGeom prst="rect">
            <a:avLst/>
          </a:prstGeom>
        </p:spPr>
      </p:pic>
      <p:pic>
        <p:nvPicPr>
          <p:cNvPr id="3" name="Bild 2" descr="PM kaanepilt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47" y="1195912"/>
            <a:ext cx="3126947" cy="45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2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3955" y="2355124"/>
            <a:ext cx="3506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Inimtegevuse tasandid: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Meeleline tasand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Instrumentaalne tasand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Assotsiatiiv-analoogne tasand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Abstraktne tasand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03955" y="1399484"/>
            <a:ext cx="6485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Inimene püüdleb: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Mõistmine,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Suhtlemine, Tegevus, Pääsemine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110227" y="2380069"/>
            <a:ext cx="3506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Liigitus: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 smtClean="0">
                <a:solidFill>
                  <a:srgbClr val="FF0000"/>
                </a:solidFill>
              </a:rPr>
              <a:t>ISEND</a:t>
            </a:r>
            <a:endParaRPr lang="et-EE" dirty="0">
              <a:solidFill>
                <a:srgbClr val="FF0000"/>
              </a:solidFill>
            </a:endParaRPr>
          </a:p>
          <a:p>
            <a:endParaRPr lang="et-EE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INDIVIID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INDIVIID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ISIKSUS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6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3955" y="2472106"/>
            <a:ext cx="64856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Psühholoogid eristavad kahte sorti mõtlemist: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Reproduktiivne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teisi kordav (vanade seoste põhjal)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Produktiivne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iseseisev (absraktne)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6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8353" y="1035635"/>
            <a:ext cx="8056115" cy="535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SISUKORD</a:t>
            </a:r>
          </a:p>
          <a:p>
            <a:endParaRPr lang="de-DE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Autoriteedid psühholoogias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institutsionaalne vs. tõeline autoriteet</a:t>
            </a:r>
          </a:p>
          <a:p>
            <a:pPr>
              <a:lnSpc>
                <a:spcPct val="90000"/>
              </a:lnSpc>
            </a:pPr>
            <a:endParaRPr lang="de-DE" sz="12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Kes on meie tänased autoriteedid?</a:t>
            </a:r>
          </a:p>
          <a:p>
            <a:pPr>
              <a:lnSpc>
                <a:spcPct val="90000"/>
              </a:lnSpc>
            </a:pPr>
            <a:r>
              <a:rPr lang="de-DE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- 2008 masu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"investorid", "majandusanalüütikud", "eksperdid", "arvamusliidrid", "professorid" jne </a:t>
            </a:r>
          </a:p>
          <a:p>
            <a:pPr>
              <a:lnSpc>
                <a:spcPct val="90000"/>
              </a:lnSpc>
            </a:pP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Emotsioonid kui mõistuse asendajad?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ajukoor vs. limbiline süsteem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assotsiatiiv-analoogsed seosed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kõrgem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autoriteet kui pääsemise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ideoloogiline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kuuluvus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liigne kuuluvustunne: kadakasakslus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eneseteostus pugemise kaudu</a:t>
            </a:r>
          </a:p>
          <a:p>
            <a:pPr>
              <a:lnSpc>
                <a:spcPct val="90000"/>
              </a:lnSpc>
            </a:pP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Poliitika kui infosõda: emotsioonid ja marketing	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poliitikud kui marketingi süsteemi broilerid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pugejad kui infosõja sõdurid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valijad kui pääsemise otsijad, manipuleeritud või konstruktiivsed?</a:t>
            </a:r>
            <a:endParaRPr lang="de-DE" sz="14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92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0625" y="1599955"/>
            <a:ext cx="469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Sotsiaalpsühholoogilised probleemid: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väär autoriteedi tunnetus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autoriteedikuulekuse sündroom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emotsionaalne mõtlemine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assotsiatiiv-analoogne mõtlemine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väär pääsemise kontseptsioon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ideoloogiline kuuluvus</a:t>
            </a:r>
          </a:p>
        </p:txBody>
      </p:sp>
    </p:spTree>
    <p:extLst>
      <p:ext uri="{BB962C8B-B14F-4D97-AF65-F5344CB8AC3E}">
        <p14:creationId xmlns:p14="http://schemas.microsoft.com/office/powerpoint/2010/main" val="358827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3955" y="1851238"/>
            <a:ext cx="648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Ideoloogiline kuuluvus kui segu assotsiatiiv-analoogsetest seostest ja emotsioonidest</a:t>
            </a:r>
          </a:p>
        </p:txBody>
      </p:sp>
      <p:sp>
        <p:nvSpPr>
          <p:cNvPr id="13" name="Rechteck 12"/>
          <p:cNvSpPr/>
          <p:nvPr/>
        </p:nvSpPr>
        <p:spPr>
          <a:xfrm>
            <a:off x="603955" y="3241761"/>
            <a:ext cx="6485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Ideoloogiline kuuluvus tuleneb vaimsest okupatsioonist</a:t>
            </a:r>
          </a:p>
        </p:txBody>
      </p:sp>
      <p:sp>
        <p:nvSpPr>
          <p:cNvPr id="14" name="Rechteck 13"/>
          <p:cNvSpPr/>
          <p:nvPr/>
        </p:nvSpPr>
        <p:spPr>
          <a:xfrm>
            <a:off x="603955" y="4380480"/>
            <a:ext cx="648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Ideoloogia = kadakasakslus = soov reprodutseerida kolonisaatori kombeid, väärtusi ja tõdesid</a:t>
            </a:r>
          </a:p>
        </p:txBody>
      </p:sp>
    </p:spTree>
    <p:extLst>
      <p:ext uri="{BB962C8B-B14F-4D97-AF65-F5344CB8AC3E}">
        <p14:creationId xmlns:p14="http://schemas.microsoft.com/office/powerpoint/2010/main" val="93966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97888" y="1347104"/>
            <a:ext cx="512308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Kuna selline koloniaalsuhe on alati ambivalentne, siis on sellesse juba ette kodeeritud olemuslikud eeldused enese hävitamiseks, olenemata sellest, kas koloniseeritu hakkab sellele suhtele avalikult vastu või mitte.</a:t>
            </a:r>
            <a:r>
              <a:rPr lang="de-D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/>
            <a:endParaRPr lang="de-D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de-D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de-D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Koloniaaldiskursuse probleem on selles, et tema eesmärk on luua koloniseeritud subjektid, kes reproduktseeriksid kolonisaatori kombeid, väärtusi ja tõdesid!</a:t>
            </a:r>
          </a:p>
          <a:p>
            <a:pPr algn="just"/>
            <a:endParaRPr lang="de-D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de-D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Homi K. 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Bhabha (sünd 1949 Mumbai)</a:t>
            </a:r>
          </a:p>
          <a:p>
            <a:pPr algn="just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Harvardi ülikooli professor</a:t>
            </a:r>
            <a:endParaRPr lang="et-EE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Bild 1" descr="Homi_K._Bhabha-crop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2" y="1456443"/>
            <a:ext cx="2399409" cy="2669343"/>
          </a:xfrm>
          <a:prstGeom prst="rect">
            <a:avLst/>
          </a:prstGeom>
        </p:spPr>
      </p:pic>
      <p:cxnSp>
        <p:nvCxnSpPr>
          <p:cNvPr id="13" name="Gerade Verbindung 12"/>
          <p:cNvCxnSpPr/>
          <p:nvPr/>
        </p:nvCxnSpPr>
        <p:spPr>
          <a:xfrm>
            <a:off x="2066623" y="3846645"/>
            <a:ext cx="351872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702472" y="4125786"/>
            <a:ext cx="400746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3292025" y="1927775"/>
            <a:ext cx="229332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702472" y="2223671"/>
            <a:ext cx="288546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3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3955" y="1609077"/>
            <a:ext cx="6485611" cy="3628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Hando Runnel</a:t>
            </a:r>
          </a:p>
          <a:p>
            <a:pPr algn="just"/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Saada eurooplaseks - ihkasid eestlased ammu.</a:t>
            </a: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Kuidas küll püüdsid nad selle hääks lihvida sammu,</a:t>
            </a: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ikka ei tulnud see samm nendel välja, ei nüüd ega,</a:t>
            </a: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			ammu,</a:t>
            </a: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ehkki neil südikust jätkub, ja nutti, ja kehalist</a:t>
            </a: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			rammu, -</a:t>
            </a: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ikka ei saa ega saa nemad selgeks eurooplase</a:t>
            </a:r>
          </a:p>
          <a:p>
            <a:pPr algn="just">
              <a:lnSpc>
                <a:spcPct val="120000"/>
              </a:lnSpc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				sammu </a:t>
            </a:r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603955" y="1552104"/>
            <a:ext cx="73733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Religioosne massisuitsiid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võimalik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inimeste puhul, </a:t>
            </a:r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kelle aju limbilisel süsteemil on välja kujunenud tugev kalduvus pimesi uskuda ükskõik millist mõtteüsteemi, mille puhul me oleme veendunud, et see meie elu ja viljakust märgatavalt parandab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t-EE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Nii kogeb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täielikult mingile religioonile või ideoloogiale andunud inimene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kõikehaaravat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rõõmu ja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heaolutunnet </a:t>
            </a:r>
            <a:r>
              <a:rPr lang="mr-I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eirates seejuures irratsionaalseid elemente! </a:t>
            </a:r>
            <a:r>
              <a:rPr lang="et-E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Inimaju sellise ebatavalise omaduse tõttu võib tugev ideoloogia meile kasuliku käitumisviisi objektiivsetest kriteeriumidest lahti monteerida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Kui mingi grupi veendumused kutsuvad liikmeid üles tsölibaadile ja suitsiidile, on nende aju primitiivsetel piirkondadel kalduvus eeldada, et see on parim viis elu ja viljakuse tagamiseks - kuigi ratsionaalses mõttes on lugu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vastupidine!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2" name="Bild 11" descr="Macintosh HD:Users:Georg:Desktop:MaslowiInimvajadusteHierarhi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3" y="1208241"/>
            <a:ext cx="8569127" cy="4512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52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29094" y="1159211"/>
            <a:ext cx="6485611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Kubjas, kilter</a:t>
            </a: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Kadakasakslane</a:t>
            </a: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Juunikommunist</a:t>
            </a: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Punavõimude kollaboratöör, pealekittuja</a:t>
            </a: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Režiimi kulturnik, komissaar </a:t>
            </a: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Eurokubjas</a:t>
            </a: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Europugeja </a:t>
            </a:r>
            <a:r>
              <a:rPr lang="mr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eurokulturnik </a:t>
            </a:r>
            <a:r>
              <a:rPr lang="mr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eurokomissaar</a:t>
            </a: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-tänapäevane kadakasakslane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Aprillisallija </a:t>
            </a:r>
            <a:r>
              <a:rPr lang="mr-I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juunikommunisti mentaalne järglane</a:t>
            </a:r>
          </a:p>
          <a:p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399104" y="2896236"/>
            <a:ext cx="2983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</a:rPr>
              <a:t>SOTSIALIST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3" name="Geschweifte Klammer rechts 2"/>
          <p:cNvSpPr/>
          <p:nvPr/>
        </p:nvSpPr>
        <p:spPr>
          <a:xfrm>
            <a:off x="5388070" y="1146595"/>
            <a:ext cx="912397" cy="448775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5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" name="Bild 3" descr="Screen Shot 2017-02-25 at 11.15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25" y="-110960"/>
            <a:ext cx="9382886" cy="5933324"/>
          </a:xfrm>
          <a:prstGeom prst="rect">
            <a:avLst/>
          </a:prstGeom>
        </p:spPr>
      </p:pic>
      <p:pic>
        <p:nvPicPr>
          <p:cNvPr id="5" name="Bild 4" descr="Screen Shot 2017-02-25 at 11.18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742"/>
            <a:ext cx="9144000" cy="2442828"/>
          </a:xfrm>
          <a:prstGeom prst="rect">
            <a:avLst/>
          </a:prstGeom>
        </p:spPr>
      </p:pic>
      <p:cxnSp>
        <p:nvCxnSpPr>
          <p:cNvPr id="13" name="Gerade Verbindung 12"/>
          <p:cNvCxnSpPr/>
          <p:nvPr/>
        </p:nvCxnSpPr>
        <p:spPr>
          <a:xfrm>
            <a:off x="167852" y="2391824"/>
            <a:ext cx="883281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0" y="2766145"/>
            <a:ext cx="347697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0" y="3789452"/>
            <a:ext cx="470993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1966196" y="4200760"/>
            <a:ext cx="465484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34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8353" y="1035635"/>
            <a:ext cx="8056115" cy="535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SISUKORD</a:t>
            </a:r>
          </a:p>
          <a:p>
            <a:endParaRPr lang="de-DE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Autoriteedid psühholoogias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institutsionaalne vs. tõeline autoriteet</a:t>
            </a:r>
          </a:p>
          <a:p>
            <a:pPr>
              <a:lnSpc>
                <a:spcPct val="90000"/>
              </a:lnSpc>
            </a:pPr>
            <a:endParaRPr lang="de-DE" sz="12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Kes on meie tänased autoriteedid?</a:t>
            </a:r>
          </a:p>
          <a:p>
            <a:pPr>
              <a:lnSpc>
                <a:spcPct val="90000"/>
              </a:lnSpc>
            </a:pPr>
            <a:r>
              <a:rPr lang="de-DE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- 2008 masu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"investorid", "majandusanalüütikud", "eksperdid", "arvamusliidrid", "professorid" jne </a:t>
            </a:r>
          </a:p>
          <a:p>
            <a:pPr>
              <a:lnSpc>
                <a:spcPct val="90000"/>
              </a:lnSpc>
            </a:pP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Emotsioonid kui mõistuse asendajad?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ajukoor vs. limbiline süsteem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assotsiatiiv-analoogsed seosed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kõrgem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autoriteet kui pääsemise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ideoloogiline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kuuluvus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liigne kuuluvustunne: kadakasakslus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eneseteostus pugemise kaudu</a:t>
            </a:r>
          </a:p>
          <a:p>
            <a:pPr>
              <a:lnSpc>
                <a:spcPct val="90000"/>
              </a:lnSpc>
            </a:pP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Poliitika kui infosõda: emotsioonid ja marketing	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poliitikud kui marketingi süsteemi broilerid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pugejad kui infosõja sõdurid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valijad kui pääsemise otsijad, manipuleeritud või konstruktiivsed?</a:t>
            </a:r>
            <a:endParaRPr lang="de-DE" sz="14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92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Gleichschenkliges Dreieck 1"/>
          <p:cNvSpPr/>
          <p:nvPr/>
        </p:nvSpPr>
        <p:spPr>
          <a:xfrm>
            <a:off x="548670" y="1417833"/>
            <a:ext cx="4919543" cy="4228843"/>
          </a:xfrm>
          <a:prstGeom prst="triangl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1968315" y="2128679"/>
            <a:ext cx="208025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POLIITIKUD</a:t>
            </a:r>
          </a:p>
          <a:p>
            <a:pPr algn="ctr"/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Meedia</a:t>
            </a:r>
          </a:p>
          <a:p>
            <a:pPr algn="ctr"/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Ülikoolid</a:t>
            </a:r>
            <a:endParaRPr lang="et-EE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Arvamusliidrid</a:t>
            </a:r>
          </a:p>
          <a:p>
            <a:pPr algn="ctr"/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Arvamusuuringud</a:t>
            </a:r>
          </a:p>
          <a:p>
            <a:pPr algn="ctr"/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Lobigrupid</a:t>
            </a:r>
          </a:p>
          <a:p>
            <a:pPr algn="ctr"/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RAHVAS</a:t>
            </a:r>
          </a:p>
        </p:txBody>
      </p:sp>
      <p:sp>
        <p:nvSpPr>
          <p:cNvPr id="14" name="Rechteck 13"/>
          <p:cNvSpPr/>
          <p:nvPr/>
        </p:nvSpPr>
        <p:spPr>
          <a:xfrm>
            <a:off x="3854754" y="2141493"/>
            <a:ext cx="1613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rgbClr val="FF0000"/>
                </a:solidFill>
                <a:latin typeface="+mj-lt"/>
              </a:rPr>
              <a:t>Majanduslikud </a:t>
            </a:r>
          </a:p>
        </p:txBody>
      </p:sp>
      <p:sp>
        <p:nvSpPr>
          <p:cNvPr id="15" name="Rechteck 14"/>
          <p:cNvSpPr/>
          <p:nvPr/>
        </p:nvSpPr>
        <p:spPr>
          <a:xfrm>
            <a:off x="4687008" y="3312910"/>
            <a:ext cx="3187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rgbClr val="FF0000"/>
                </a:solidFill>
                <a:latin typeface="+mj-lt"/>
              </a:rPr>
              <a:t>Majanduslikud, eneseteostus, tunnustusvajadus, pugemine, pääsemine </a:t>
            </a:r>
          </a:p>
        </p:txBody>
      </p:sp>
      <p:sp>
        <p:nvSpPr>
          <p:cNvPr id="16" name="Rechteck 15"/>
          <p:cNvSpPr/>
          <p:nvPr/>
        </p:nvSpPr>
        <p:spPr>
          <a:xfrm>
            <a:off x="5320256" y="5185488"/>
            <a:ext cx="3963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rgbClr val="FF0000"/>
                </a:solidFill>
                <a:latin typeface="+mj-lt"/>
              </a:rPr>
              <a:t>Pääsemine, pugemine, manipulatsioon</a:t>
            </a:r>
          </a:p>
        </p:txBody>
      </p:sp>
    </p:spTree>
    <p:extLst>
      <p:ext uri="{BB962C8B-B14F-4D97-AF65-F5344CB8AC3E}">
        <p14:creationId xmlns:p14="http://schemas.microsoft.com/office/powerpoint/2010/main" val="138545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05524" y="3317189"/>
            <a:ext cx="1291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POLIITIK</a:t>
            </a:r>
          </a:p>
        </p:txBody>
      </p:sp>
      <p:sp>
        <p:nvSpPr>
          <p:cNvPr id="17" name="Rechteck 16"/>
          <p:cNvSpPr/>
          <p:nvPr/>
        </p:nvSpPr>
        <p:spPr>
          <a:xfrm>
            <a:off x="604163" y="1573875"/>
            <a:ext cx="7940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Olla poliitik ei ole mitte sisuline töö vaid oskus jätte </a:t>
            </a:r>
            <a:r>
              <a:rPr lang="et-EE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meediale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muljet</a:t>
            </a:r>
          </a:p>
        </p:txBody>
      </p:sp>
      <p:sp>
        <p:nvSpPr>
          <p:cNvPr id="18" name="Rechteck 17"/>
          <p:cNvSpPr/>
          <p:nvPr/>
        </p:nvSpPr>
        <p:spPr>
          <a:xfrm>
            <a:off x="3126323" y="3317189"/>
            <a:ext cx="1291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MEEDIA</a:t>
            </a:r>
          </a:p>
        </p:txBody>
      </p:sp>
      <p:sp>
        <p:nvSpPr>
          <p:cNvPr id="19" name="Rechteck 18"/>
          <p:cNvSpPr/>
          <p:nvPr/>
        </p:nvSpPr>
        <p:spPr>
          <a:xfrm>
            <a:off x="6242280" y="3317189"/>
            <a:ext cx="1291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RAHVAS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1923430" y="3514453"/>
            <a:ext cx="120289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4417477" y="3514453"/>
            <a:ext cx="120289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8" idx="3"/>
          </p:cNvCxnSpPr>
          <p:nvPr/>
        </p:nvCxnSpPr>
        <p:spPr>
          <a:xfrm>
            <a:off x="4417477" y="3501855"/>
            <a:ext cx="1202893" cy="443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4417477" y="3119234"/>
            <a:ext cx="1202893" cy="3952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>
            <a:off x="604163" y="4790935"/>
            <a:ext cx="7940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Poliitiline interaktsioon toimub läbi </a:t>
            </a:r>
            <a:r>
              <a:rPr lang="et-EE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kallutatud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meedia</a:t>
            </a:r>
          </a:p>
        </p:txBody>
      </p:sp>
    </p:spTree>
    <p:extLst>
      <p:ext uri="{BB962C8B-B14F-4D97-AF65-F5344CB8AC3E}">
        <p14:creationId xmlns:p14="http://schemas.microsoft.com/office/powerpoint/2010/main" val="320512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0626" y="1507994"/>
            <a:ext cx="67778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30 % mõjutatavad e. õhupallivalijad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30 % omavad eelistust</a:t>
            </a: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40 % ei käi valimas</a:t>
            </a:r>
          </a:p>
        </p:txBody>
      </p:sp>
      <p:sp>
        <p:nvSpPr>
          <p:cNvPr id="13" name="Rechteck 12"/>
          <p:cNvSpPr/>
          <p:nvPr/>
        </p:nvSpPr>
        <p:spPr>
          <a:xfrm>
            <a:off x="3390663" y="2280862"/>
            <a:ext cx="57533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kooseluseadus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multikulti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pensionärid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venemeelsed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astmeline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tulumaks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jms. ... kuid ka</a:t>
            </a:r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pääsemine, ingelligentsusnormid, vaimne okupatsioon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Geschweifte Klammer rechts 13"/>
          <p:cNvSpPr/>
          <p:nvPr/>
        </p:nvSpPr>
        <p:spPr>
          <a:xfrm flipH="1">
            <a:off x="2835826" y="2280862"/>
            <a:ext cx="723026" cy="2133814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>
          <a:xfrm flipH="1">
            <a:off x="570626" y="4746661"/>
            <a:ext cx="203226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11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79496" y="2814866"/>
            <a:ext cx="5770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Brändi mark kui kõrgem autoriteet, mis seostub varasemate assotsiatiiv-analoogiatega </a:t>
            </a: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911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Rechteck 1"/>
          <p:cNvSpPr/>
          <p:nvPr/>
        </p:nvSpPr>
        <p:spPr>
          <a:xfrm>
            <a:off x="128307" y="3350662"/>
            <a:ext cx="27321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13,3-tolline ekraan</a:t>
            </a:r>
          </a:p>
          <a:p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2,7 GHz või 2,9 GHz kahetuumaline Intel Core i5 või 3,1 GHz kahetuumaline Intel Core i7 protsessor, Turbo Boost kuni 3,4 GHz, Aku kestvus kuni 10 tundi</a:t>
            </a:r>
          </a:p>
          <a:p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Kuni 1 TB SSD2, Force Touch, puuteplaat</a:t>
            </a:r>
          </a:p>
          <a:p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1,58 kg</a:t>
            </a:r>
            <a:endParaRPr lang="et-EE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ild 2" descr="knowledge_graph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4" y="1775373"/>
            <a:ext cx="1242401" cy="124240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49080" y="3337139"/>
            <a:ext cx="28431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13,3</a:t>
            </a:r>
            <a:r>
              <a:rPr lang="is-I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s-I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tolline </a:t>
            </a:r>
            <a:r>
              <a:rPr lang="is-I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Full HD (1920x1080) </a:t>
            </a: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matt ekraan, Ideapad 710S-13IKB, Core i5 2,5-3,1 GHz, LPDDR3 8 GB 1866 MHz, kõvaketas PCIE SSD 256 GB, graagikakaart intel HD 620, aku kestvus 8 tundi, kaal </a:t>
            </a:r>
          </a:p>
          <a:p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1,1 kg.</a:t>
            </a:r>
            <a:endParaRPr lang="et-EE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Bild 3" descr="9d2a7da01a78c6b4d4adb70ca29f713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80" y="2306741"/>
            <a:ext cx="2540898" cy="594449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6100317" y="3337139"/>
            <a:ext cx="28756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UX330CA CoreM3 8GB 512GB SSD </a:t>
            </a:r>
            <a:r>
              <a:rPr lang="cs-CZ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Hall, </a:t>
            </a:r>
            <a:r>
              <a:rPr lang="is-I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13,3</a:t>
            </a:r>
            <a:r>
              <a:rPr lang="is-I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Full HD (1920x1080) matt </a:t>
            </a:r>
            <a:r>
              <a:rPr lang="is-I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ekraan. intel core </a:t>
            </a:r>
            <a:r>
              <a:rPr lang="cs-CZ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mr-I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M3-</a:t>
            </a:r>
            <a:r>
              <a:rPr lang="mr-IN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7Y30</a:t>
            </a:r>
            <a:r>
              <a:rPr lang="et-E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protsessor 1-2,6 GHz, DDR 8 GB 1600 GHz, kõvaketas 512 GB, graafika intel HD 615, aku kestvus kuni 12 tundi,</a:t>
            </a:r>
          </a:p>
          <a:p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1,2 kg</a:t>
            </a:r>
            <a:endParaRPr lang="et-EE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Bild 4" descr="asus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65" y="1775373"/>
            <a:ext cx="3125744" cy="16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8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2000px-BMW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4" y="1676743"/>
            <a:ext cx="1331606" cy="1331606"/>
          </a:xfrm>
          <a:prstGeom prst="rect">
            <a:avLst/>
          </a:prstGeom>
        </p:spPr>
      </p:pic>
      <p:pic>
        <p:nvPicPr>
          <p:cNvPr id="3" name="Bild 2" descr="lada.png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81" y="1676743"/>
            <a:ext cx="1693748" cy="1332628"/>
          </a:xfrm>
          <a:prstGeom prst="rect">
            <a:avLst/>
          </a:prstGeom>
        </p:spPr>
      </p:pic>
      <p:pic>
        <p:nvPicPr>
          <p:cNvPr id="4" name="Bild 3" descr="subaru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27" y="1405505"/>
            <a:ext cx="2434588" cy="173252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67852" y="3495786"/>
            <a:ext cx="230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Auto, neli ratast, suunatuled, stereosüsteem,</a:t>
            </a:r>
          </a:p>
          <a:p>
            <a:r>
              <a:rPr lang="et-E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rida silinder</a:t>
            </a:r>
            <a:endParaRPr lang="et-EE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195943" y="3495786"/>
            <a:ext cx="230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Auto, neli ratast, suunatuled, stereosüsteem,</a:t>
            </a:r>
          </a:p>
          <a:p>
            <a:r>
              <a:rPr lang="et-E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V-silinder</a:t>
            </a:r>
            <a:endParaRPr lang="et-EE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428775" y="3495786"/>
            <a:ext cx="230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Auto, neli ratast, suunatuled, stereosüsteem,</a:t>
            </a:r>
          </a:p>
          <a:p>
            <a:r>
              <a:rPr lang="et-E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boxter silinder</a:t>
            </a:r>
            <a:endParaRPr lang="et-EE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9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67852" y="3150574"/>
            <a:ext cx="1903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Meil on hea poliitika</a:t>
            </a:r>
          </a:p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Toome majanduskasvu</a:t>
            </a:r>
          </a:p>
        </p:txBody>
      </p:sp>
      <p:sp>
        <p:nvSpPr>
          <p:cNvPr id="15" name="Rechteck 14"/>
          <p:cNvSpPr/>
          <p:nvPr/>
        </p:nvSpPr>
        <p:spPr>
          <a:xfrm>
            <a:off x="2500542" y="3198695"/>
            <a:ext cx="1903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Meil on hea poliitika</a:t>
            </a:r>
          </a:p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Toome majanduskasvu</a:t>
            </a:r>
          </a:p>
        </p:txBody>
      </p:sp>
      <p:sp>
        <p:nvSpPr>
          <p:cNvPr id="16" name="Rechteck 15"/>
          <p:cNvSpPr/>
          <p:nvPr/>
        </p:nvSpPr>
        <p:spPr>
          <a:xfrm>
            <a:off x="7240465" y="3198695"/>
            <a:ext cx="1903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Meil on hea poliitika</a:t>
            </a:r>
          </a:p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Toome majanduskasvu</a:t>
            </a:r>
          </a:p>
        </p:txBody>
      </p:sp>
      <p:sp>
        <p:nvSpPr>
          <p:cNvPr id="17" name="Rechteck 16"/>
          <p:cNvSpPr/>
          <p:nvPr/>
        </p:nvSpPr>
        <p:spPr>
          <a:xfrm>
            <a:off x="4985315" y="3198695"/>
            <a:ext cx="1903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Meil on hea poliitika</a:t>
            </a:r>
          </a:p>
          <a:p>
            <a:r>
              <a:rPr lang="et-E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Toome majanduskasvu</a:t>
            </a:r>
          </a:p>
        </p:txBody>
      </p:sp>
      <p:pic>
        <p:nvPicPr>
          <p:cNvPr id="2" name="Bild 1" descr="Eesti_Keskerakond_Teil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8" y="1854143"/>
            <a:ext cx="1083381" cy="1092485"/>
          </a:xfrm>
          <a:prstGeom prst="rect">
            <a:avLst/>
          </a:prstGeom>
        </p:spPr>
      </p:pic>
      <p:pic>
        <p:nvPicPr>
          <p:cNvPr id="3" name="Bild 2" descr="erakonnad-719695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4" y="1858852"/>
            <a:ext cx="1087776" cy="1087776"/>
          </a:xfrm>
          <a:prstGeom prst="rect">
            <a:avLst/>
          </a:prstGeom>
        </p:spPr>
      </p:pic>
      <p:pic>
        <p:nvPicPr>
          <p:cNvPr id="4" name="Bild 3" descr="irl_ajamaeeestiasja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45" y="1854143"/>
            <a:ext cx="1389070" cy="1092485"/>
          </a:xfrm>
          <a:prstGeom prst="rect">
            <a:avLst/>
          </a:prstGeom>
        </p:spPr>
      </p:pic>
      <p:pic>
        <p:nvPicPr>
          <p:cNvPr id="5" name="Bild 4" descr="re_og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08" y="1926230"/>
            <a:ext cx="2771292" cy="12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0626" y="2747957"/>
            <a:ext cx="6777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Poliitika = emotsionaalne kaup = moetööstus</a:t>
            </a:r>
          </a:p>
          <a:p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70626" y="3751058"/>
            <a:ext cx="6777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Uus mood = hea</a:t>
            </a:r>
          </a:p>
          <a:p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088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New-Mode-Old-Accent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834" y="-98632"/>
            <a:ext cx="9820405" cy="69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" name="Bild 3" descr="16700241_739261392907242_1391729300083630391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67" y="949981"/>
            <a:ext cx="93582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4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elle_newtrends_puff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42" y="1035635"/>
            <a:ext cx="9573457" cy="47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3" name="Bild 2" descr="16996114_1367303239967789_6712841942520053758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06" y="0"/>
            <a:ext cx="3807619" cy="6858000"/>
          </a:xfrm>
          <a:prstGeom prst="rect">
            <a:avLst/>
          </a:prstGeom>
        </p:spPr>
      </p:pic>
      <p:pic>
        <p:nvPicPr>
          <p:cNvPr id="4" name="Bild 3" descr="16998093_1367303179967795_604071346314921770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5" y="-1"/>
            <a:ext cx="4572000" cy="6858000"/>
          </a:xfrm>
          <a:prstGeom prst="rect">
            <a:avLst/>
          </a:prstGeom>
        </p:spPr>
      </p:pic>
      <p:pic>
        <p:nvPicPr>
          <p:cNvPr id="12" name="Bild 11" descr="yfa5mtem.h4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9" y="3353485"/>
            <a:ext cx="4545580" cy="35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3" name="Bild 2" descr="Screen Shot 2017-02-23 at 12.45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689203" y="39294"/>
            <a:ext cx="2476934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0" bIns="0" rtlCol="0">
            <a:spAutoFit/>
          </a:bodyPr>
          <a:lstStyle/>
          <a:p>
            <a:r>
              <a:rPr lang="de-DE" sz="3700" b="1" dirty="0" smtClean="0">
                <a:solidFill>
                  <a:srgbClr val="FF0000"/>
                </a:solidFill>
              </a:rPr>
              <a:t>POLIITIKAS</a:t>
            </a:r>
            <a:endParaRPr lang="de-DE" sz="3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7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0626" y="2476720"/>
            <a:ext cx="677786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Turundussüsteem:</a:t>
            </a:r>
          </a:p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Massitootmine</a:t>
            </a: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Brändi märk</a:t>
            </a: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Emotsioon</a:t>
            </a: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Logistika</a:t>
            </a:r>
          </a:p>
          <a:p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Ostu keskkond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253739" y="2593054"/>
            <a:ext cx="2983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</a:rPr>
              <a:t>NSV Liit</a:t>
            </a:r>
          </a:p>
          <a:p>
            <a:r>
              <a:rPr lang="de-DE" sz="4400" b="1" dirty="0" smtClean="0">
                <a:solidFill>
                  <a:srgbClr val="FF0000"/>
                </a:solidFill>
              </a:rPr>
              <a:t>Euroopa Liit</a:t>
            </a:r>
            <a:endParaRPr lang="de-DE" sz="4400" b="1" dirty="0">
              <a:solidFill>
                <a:srgbClr val="FF0000"/>
              </a:solidFill>
            </a:endParaRPr>
          </a:p>
        </p:txBody>
      </p:sp>
      <p:sp>
        <p:nvSpPr>
          <p:cNvPr id="16" name="Geschweifte Klammer rechts 15"/>
          <p:cNvSpPr/>
          <p:nvPr/>
        </p:nvSpPr>
        <p:spPr>
          <a:xfrm>
            <a:off x="3008442" y="2289872"/>
            <a:ext cx="912397" cy="2145245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0626" y="2470349"/>
            <a:ext cx="6777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Mikromajandus ja makromajandus</a:t>
            </a:r>
          </a:p>
        </p:txBody>
      </p:sp>
      <p:sp>
        <p:nvSpPr>
          <p:cNvPr id="13" name="Rechteck 12"/>
          <p:cNvSpPr/>
          <p:nvPr/>
        </p:nvSpPr>
        <p:spPr>
          <a:xfrm>
            <a:off x="570626" y="3700936"/>
            <a:ext cx="6777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Mikropoliitika ja makropoliitika</a:t>
            </a:r>
          </a:p>
        </p:txBody>
      </p:sp>
    </p:spTree>
    <p:extLst>
      <p:ext uri="{BB962C8B-B14F-4D97-AF65-F5344CB8AC3E}">
        <p14:creationId xmlns:p14="http://schemas.microsoft.com/office/powerpoint/2010/main" val="20485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" y="1390108"/>
            <a:ext cx="186178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Oma äri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0" y="2464066"/>
            <a:ext cx="220701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Religioon  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" y="3465782"/>
            <a:ext cx="31933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Oma poliitika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35657" y="4462328"/>
            <a:ext cx="33276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Oma arvamus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043153" y="4435172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plagiaat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055660" y="4430065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frantsiis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043153" y="3465782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plagiaat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7055660" y="3445180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frantsiis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4043153" y="2464066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plagiaat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043153" y="1390108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plagiaat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7055660" y="2460295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frantsiis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055660" y="1387040"/>
            <a:ext cx="2088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frantsiis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1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8353" y="1035635"/>
            <a:ext cx="8056115" cy="535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SISUKORD</a:t>
            </a:r>
          </a:p>
          <a:p>
            <a:endParaRPr lang="de-DE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Autoriteedid psühholoogias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institutsionaalne vs. tõeline autoriteet</a:t>
            </a:r>
          </a:p>
          <a:p>
            <a:pPr>
              <a:lnSpc>
                <a:spcPct val="90000"/>
              </a:lnSpc>
            </a:pPr>
            <a:endParaRPr lang="de-DE" sz="12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Kes on meie tänased autoriteedid?</a:t>
            </a:r>
          </a:p>
          <a:p>
            <a:pPr>
              <a:lnSpc>
                <a:spcPct val="90000"/>
              </a:lnSpc>
            </a:pPr>
            <a:r>
              <a:rPr lang="de-DE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- 2008 masu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"investorid", "majandusanalüütikud", "eksperdid", "arvamusliidrid", "professorid" jne </a:t>
            </a:r>
          </a:p>
          <a:p>
            <a:pPr>
              <a:lnSpc>
                <a:spcPct val="90000"/>
              </a:lnSpc>
            </a:pP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Emotsioonid kui mõistuse asendajad?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ajukoor vs. limbiline süsteem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assotsiatiiv-analoogsed seosed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kõrgem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autoriteet kui pääsemise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ideoloogiline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kuuluvus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liigne kuuluvustunne: kadakasakslus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eneseteostus pugemise kaudu</a:t>
            </a:r>
          </a:p>
          <a:p>
            <a:pPr>
              <a:lnSpc>
                <a:spcPct val="90000"/>
              </a:lnSpc>
            </a:pP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Poliitika kui infosõda: emotsioonid ja marketing	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poliitikud kui marketingi süsteemi broilerid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pugejad kui infosõja sõdurid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valijad kui pääsemise otsijad, manipuleeritud või konstruktiivsed?</a:t>
            </a:r>
            <a:endParaRPr lang="de-DE" sz="14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92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70625" y="1599955"/>
            <a:ext cx="46941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Sotsiaalpsühholoogilised probleemid: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väär autoriteedi tunnetus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autoriteedikuulekuse sündroom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emotsionaalne mõtlemine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assotsiatiiv-analoogne mõtlemine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väär pääsemise kontseptsioon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ideoloogiline kuuluvus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eneseteostus ja tunnustusvajadus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liigne kuuluvustunne &amp; vaimne okupatsioon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väär “moe” tunnetus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alternatiivse “turundussüsteemi” puudumine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karjaefekt, kaasajooksmine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lühike mälu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71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0625" y="2253391"/>
            <a:ext cx="82204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Kust kõik alguse sai?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Edward Bernays (1891-1995) ja Woodrow Wilson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Bernays leiutas termini avalikud suhted ja ütles:</a:t>
            </a:r>
          </a:p>
          <a:p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b="1" noProof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“rahva manipulatsioon on nähtamatu võim, mis on meie riigi tegelik valitsus“</a:t>
            </a: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238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434px-Liberty-shall-not-perish-Pennel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60" y="-45486"/>
            <a:ext cx="4993522" cy="69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8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8353" y="1035635"/>
            <a:ext cx="8056115" cy="535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SISUKORD</a:t>
            </a:r>
          </a:p>
          <a:p>
            <a:endParaRPr lang="de-DE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Autoriteedid psühholoogias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institutsionaalne vs. tõeline autoriteet</a:t>
            </a:r>
          </a:p>
          <a:p>
            <a:pPr>
              <a:lnSpc>
                <a:spcPct val="90000"/>
              </a:lnSpc>
            </a:pPr>
            <a:endParaRPr lang="de-DE" sz="12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Kes on meie tänased autoriteedid?</a:t>
            </a:r>
          </a:p>
          <a:p>
            <a:pPr>
              <a:lnSpc>
                <a:spcPct val="90000"/>
              </a:lnSpc>
            </a:pPr>
            <a:r>
              <a:rPr lang="de-DE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- 2008 masu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"investorid", "majandusanalüütikud", "eksperdid", "arvamusliidrid", "professorid" jne </a:t>
            </a:r>
          </a:p>
          <a:p>
            <a:pPr>
              <a:lnSpc>
                <a:spcPct val="90000"/>
              </a:lnSpc>
            </a:pP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Emotsioonid kui mõistuse asendajad?</a:t>
            </a: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ajukoor vs. limbiline süsteem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assotsiatiiv-analoogsed seosed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kõrgem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autoriteet kui pääsemise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instrument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ideoloogiline 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kuuluvus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liigne kuuluvustunne: kadakasakslus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eneseteostus pugemise kaudu</a:t>
            </a:r>
          </a:p>
          <a:p>
            <a:pPr>
              <a:lnSpc>
                <a:spcPct val="90000"/>
              </a:lnSpc>
            </a:pP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de-DE" sz="1200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Poliitika kui infosõda: emotsioonid ja marketing	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poliitikud kui marketingi süsteemi broilerid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pugejad kui infosõja sõdurid</a:t>
            </a:r>
          </a:p>
          <a:p>
            <a:pPr>
              <a:lnSpc>
                <a:spcPct val="90000"/>
              </a:lnSpc>
            </a:pPr>
            <a:r>
              <a:rPr lang="de-DE" sz="1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de-DE" sz="1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valijad kui pääsemise otsijad, manipuleeritud või konstruktiivsed?</a:t>
            </a:r>
            <a:endParaRPr lang="de-DE" sz="14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51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8d03eae99213a9dca8d586ff58b6ba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49" y="0"/>
            <a:ext cx="5036314" cy="68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3" name="Bild 2" descr="Screen Shot 2017-02-16 at 20.23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38" y="1035635"/>
            <a:ext cx="3386393" cy="47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25 at 11.48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701"/>
            <a:ext cx="9144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9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25 at 11.4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346"/>
            <a:ext cx="9144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25 at 11.49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14"/>
            <a:ext cx="9144000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25 at 11.50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5" y="-1"/>
            <a:ext cx="8264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25 at 11.51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464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25 at 11.51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634"/>
            <a:ext cx="9144000" cy="582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Screen Shot 2017-02-25 at 11.52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3" y="0"/>
            <a:ext cx="8017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3" name="Bild 2" descr="e91239dac96605c0a18cd7204d76ea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29" y="0"/>
            <a:ext cx="4537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5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30174" y="1541122"/>
            <a:ext cx="7397809" cy="3134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Erich </a:t>
            </a:r>
            <a:r>
              <a:rPr lang="et-E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Fromm (1900-1980) on nentinud, et autoriteetide piiritu usaldamine on omasem inimestele, kel on endal autoritaarseid kalduvusi. Nad vajavad alati juhendamist, nende jaoks on hädavajalik teada "õiget" arvamust, olgu see siis õigeusu </a:t>
            </a: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papi, juhtimusguru, spetsialisti, arvamusliidri või poliitilise liidri oma. Nad seavad nn. õige arvamuse alati kõrgemale iseenda seisukohtadest, julgemata sellest taanduda. 	 </a:t>
            </a:r>
          </a:p>
          <a:p>
            <a:pPr algn="just">
              <a:lnSpc>
                <a:spcPct val="110000"/>
              </a:lnSpc>
            </a:pPr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Ratsionaalne autoriteet vs. staatuse pärast autoriteet e. </a:t>
            </a:r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institutsionaalne autoriteet</a:t>
            </a:r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0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mass_marketing_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55" y="-1"/>
            <a:ext cx="5726983" cy="686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" name="Bild 1" descr="women-and-cigarettes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0" y="-1"/>
            <a:ext cx="5074359" cy="68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70625" y="1739460"/>
            <a:ext cx="82204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Tänased vaimsed konstruktsioonid:</a:t>
            </a:r>
          </a:p>
          <a:p>
            <a:endParaRPr lang="et-EE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Euroopalikud väärtused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Intelligentsusnormid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Putinist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Nats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Rassist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Vanamoodne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Keskaegne inimene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Oht isolatsiooni jääda</a:t>
            </a:r>
          </a:p>
          <a:p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 Suur oht on tulekul</a:t>
            </a:r>
          </a:p>
          <a:p>
            <a:endParaRPr lang="et-EE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t-EE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791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16449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-465664" y="615950"/>
            <a:ext cx="4995334" cy="85362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48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48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48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48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48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48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25" y="120953"/>
            <a:ext cx="902608" cy="8159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-1" y="5194906"/>
            <a:ext cx="9144001" cy="1830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104572" y="5769429"/>
            <a:ext cx="2636762" cy="411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80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dirty="0">
              <a:effectLst/>
              <a:ea typeface="ＭＳ 明朝"/>
              <a:cs typeface="Times New Roman"/>
            </a:endParaRPr>
          </a:p>
        </p:txBody>
      </p:sp>
      <p:pic>
        <p:nvPicPr>
          <p:cNvPr id="12" name="Bild 11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286"/>
            <a:ext cx="1620761" cy="123805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3" name="Bild 12" descr="Macintosh HD:Users:Georg:Pictures:portreepildid:1. Kamahouse 2015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952"/>
            <a:ext cx="2486141" cy="35499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6" name="Bild 15" descr="Macintosh HD:Users:Georg:Pictures:portreepildid:1. Kamahouse 2015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41" y="1644952"/>
            <a:ext cx="2486141" cy="35499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7" name="Bild 16" descr="Macintosh HD:Users:Georg:Pictures:portreepildid:1. Kamahouse 2015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90" y="1644952"/>
            <a:ext cx="2486141" cy="35499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5" name="Bild 14" descr="PM kaanepil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899" y="1644952"/>
            <a:ext cx="2452101" cy="3549954"/>
          </a:xfrm>
          <a:prstGeom prst="rect">
            <a:avLst/>
          </a:prstGeom>
        </p:spPr>
      </p:pic>
      <p:pic>
        <p:nvPicPr>
          <p:cNvPr id="14" name="Bild 13" descr="Rollup PPA 120x2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49" y="1644952"/>
            <a:ext cx="2494441" cy="35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3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0" y="1035635"/>
            <a:ext cx="9144000" cy="2119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t-EE" sz="6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Religioon vs. teadmine</a:t>
            </a:r>
          </a:p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2574" y="2894726"/>
            <a:ext cx="7397809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Religioon = uskumuste süsteem, mis ei ole teaduslikult tõestatud</a:t>
            </a:r>
          </a:p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Teadmine = fakt, mis on teaduslikult tõestatud</a:t>
            </a:r>
          </a:p>
          <a:p>
            <a:pPr algn="just">
              <a:lnSpc>
                <a:spcPct val="110000"/>
              </a:lnSpc>
            </a:pP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Religiooni liider = assotsiatiiv-analoogse süsteemi looja</a:t>
            </a:r>
            <a:endParaRPr lang="et-E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0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22288" y="1723473"/>
            <a:ext cx="98193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Judaism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14658" y="1723473"/>
            <a:ext cx="98193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Kristlus</a:t>
            </a:r>
          </a:p>
        </p:txBody>
      </p:sp>
      <p:sp>
        <p:nvSpPr>
          <p:cNvPr id="2" name="Pfeil nach rechts 1"/>
          <p:cNvSpPr/>
          <p:nvPr/>
        </p:nvSpPr>
        <p:spPr>
          <a:xfrm>
            <a:off x="1504221" y="1846763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122533" y="1723473"/>
            <a:ext cx="108599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Bütsants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41333" y="1723473"/>
            <a:ext cx="98193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Õigeusk</a:t>
            </a:r>
          </a:p>
        </p:txBody>
      </p:sp>
      <p:sp>
        <p:nvSpPr>
          <p:cNvPr id="3" name="Nach oben gebogener Pfeil 2"/>
          <p:cNvSpPr/>
          <p:nvPr/>
        </p:nvSpPr>
        <p:spPr>
          <a:xfrm rot="5400000">
            <a:off x="2280404" y="2582700"/>
            <a:ext cx="523911" cy="425867"/>
          </a:xfrm>
          <a:prstGeom prst="bent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Nach oben gebogener Pfeil 16"/>
          <p:cNvSpPr/>
          <p:nvPr/>
        </p:nvSpPr>
        <p:spPr>
          <a:xfrm rot="5400000">
            <a:off x="2289616" y="2086423"/>
            <a:ext cx="505488" cy="425867"/>
          </a:xfrm>
          <a:prstGeom prst="bent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2784959" y="2753948"/>
            <a:ext cx="2288211" cy="325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USA 19. saj. keskpaik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789967" y="2207947"/>
            <a:ext cx="6149052" cy="325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Protestanism, Luterlus, Kalvinism, Adventism, Anglikaanid, Baptistid, Metodistid</a:t>
            </a:r>
          </a:p>
        </p:txBody>
      </p:sp>
      <p:sp>
        <p:nvSpPr>
          <p:cNvPr id="20" name="Pfeil nach rechts 19"/>
          <p:cNvSpPr/>
          <p:nvPr/>
        </p:nvSpPr>
        <p:spPr>
          <a:xfrm>
            <a:off x="2755294" y="1846763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Pfeil nach rechts 20"/>
          <p:cNvSpPr/>
          <p:nvPr/>
        </p:nvSpPr>
        <p:spPr>
          <a:xfrm>
            <a:off x="5514494" y="1853082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Pfeil nach rechts 21"/>
          <p:cNvSpPr/>
          <p:nvPr/>
        </p:nvSpPr>
        <p:spPr>
          <a:xfrm>
            <a:off x="4148672" y="1853082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5881733" y="1710673"/>
            <a:ext cx="189829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Ukraina Õigeusk</a:t>
            </a:r>
          </a:p>
        </p:txBody>
      </p:sp>
      <p:sp>
        <p:nvSpPr>
          <p:cNvPr id="24" name="Nach oben gebogener Pfeil 23"/>
          <p:cNvSpPr/>
          <p:nvPr/>
        </p:nvSpPr>
        <p:spPr>
          <a:xfrm rot="5400000">
            <a:off x="-93462" y="2930959"/>
            <a:ext cx="2194560" cy="425867"/>
          </a:xfrm>
          <a:prstGeom prst="bent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1216753" y="3928578"/>
            <a:ext cx="697906" cy="34624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Islam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238699" y="3937056"/>
            <a:ext cx="678428" cy="34624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Šiia</a:t>
            </a:r>
          </a:p>
        </p:txBody>
      </p:sp>
      <p:sp>
        <p:nvSpPr>
          <p:cNvPr id="27" name="Pfeil nach rechts 26"/>
          <p:cNvSpPr/>
          <p:nvPr/>
        </p:nvSpPr>
        <p:spPr>
          <a:xfrm>
            <a:off x="1871460" y="4047019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Pfeil nach rechts 27"/>
          <p:cNvSpPr/>
          <p:nvPr/>
        </p:nvSpPr>
        <p:spPr>
          <a:xfrm>
            <a:off x="2784959" y="4041324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/>
          <p:cNvSpPr txBox="1"/>
          <p:nvPr/>
        </p:nvSpPr>
        <p:spPr>
          <a:xfrm>
            <a:off x="3152198" y="3945099"/>
            <a:ext cx="743981" cy="34624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Ibadi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148672" y="3945099"/>
            <a:ext cx="1128432" cy="34624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Khawarij</a:t>
            </a:r>
          </a:p>
        </p:txBody>
      </p:sp>
      <p:sp>
        <p:nvSpPr>
          <p:cNvPr id="32" name="Pfeil nach rechts 31"/>
          <p:cNvSpPr/>
          <p:nvPr/>
        </p:nvSpPr>
        <p:spPr>
          <a:xfrm>
            <a:off x="3771900" y="4047019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Nach oben gebogener Pfeil 32"/>
          <p:cNvSpPr/>
          <p:nvPr/>
        </p:nvSpPr>
        <p:spPr>
          <a:xfrm rot="5400000">
            <a:off x="1367659" y="4377734"/>
            <a:ext cx="698987" cy="425867"/>
          </a:xfrm>
          <a:prstGeom prst="bent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1956078" y="4612250"/>
            <a:ext cx="1335947" cy="349722"/>
          </a:xfrm>
          <a:prstGeom prst="rect">
            <a:avLst/>
          </a:prstGeom>
          <a:noFill/>
        </p:spPr>
        <p:txBody>
          <a:bodyPr wrap="square" tIns="68400" bIns="4680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Nation of Islam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460723" y="3932687"/>
            <a:ext cx="926052" cy="34624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Druusid</a:t>
            </a:r>
          </a:p>
        </p:txBody>
      </p:sp>
      <p:sp>
        <p:nvSpPr>
          <p:cNvPr id="37" name="Pfeil nach rechts 36"/>
          <p:cNvSpPr/>
          <p:nvPr/>
        </p:nvSpPr>
        <p:spPr>
          <a:xfrm>
            <a:off x="5093484" y="4047796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Textfeld 37"/>
          <p:cNvSpPr txBox="1"/>
          <p:nvPr/>
        </p:nvSpPr>
        <p:spPr>
          <a:xfrm>
            <a:off x="7978181" y="3948867"/>
            <a:ext cx="1165819" cy="34624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Alaviidid</a:t>
            </a:r>
          </a:p>
        </p:txBody>
      </p:sp>
      <p:sp>
        <p:nvSpPr>
          <p:cNvPr id="39" name="Pfeil nach rechts 38"/>
          <p:cNvSpPr/>
          <p:nvPr/>
        </p:nvSpPr>
        <p:spPr>
          <a:xfrm>
            <a:off x="6386775" y="4047796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/>
          <p:cNvSpPr txBox="1"/>
          <p:nvPr/>
        </p:nvSpPr>
        <p:spPr>
          <a:xfrm>
            <a:off x="6815663" y="3948867"/>
            <a:ext cx="804080" cy="34624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t-E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Bahui</a:t>
            </a:r>
          </a:p>
        </p:txBody>
      </p:sp>
      <p:sp>
        <p:nvSpPr>
          <p:cNvPr id="41" name="Pfeil nach rechts 40"/>
          <p:cNvSpPr/>
          <p:nvPr/>
        </p:nvSpPr>
        <p:spPr>
          <a:xfrm>
            <a:off x="7596408" y="4041324"/>
            <a:ext cx="367239" cy="199849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Nach oben gebogener Pfeil 42"/>
          <p:cNvSpPr/>
          <p:nvPr/>
        </p:nvSpPr>
        <p:spPr>
          <a:xfrm rot="5400000">
            <a:off x="2289609" y="3097401"/>
            <a:ext cx="505489" cy="425867"/>
          </a:xfrm>
          <a:prstGeom prst="bentUp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2789967" y="3237349"/>
            <a:ext cx="1106212" cy="344997"/>
          </a:xfrm>
          <a:prstGeom prst="rect">
            <a:avLst/>
          </a:prstGeom>
          <a:noFill/>
        </p:spPr>
        <p:txBody>
          <a:bodyPr wrap="square" tIns="6480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Виссарион</a:t>
            </a:r>
            <a:endParaRPr lang="et-EE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-1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424044"/>
            <a:ext cx="3771900" cy="571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49580">
              <a:spcAft>
                <a:spcPts val="0"/>
              </a:spcAft>
            </a:pP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ahoma"/>
              </a:rPr>
              <a:t>G</a:t>
            </a:r>
            <a:r>
              <a:rPr lang="de-DE" sz="2600" dirty="0">
                <a:solidFill>
                  <a:srgbClr val="FFFFFF"/>
                </a:solidFill>
                <a:effectLst/>
                <a:latin typeface="Calibri"/>
                <a:ea typeface="ＭＳ 明朝"/>
                <a:cs typeface="Times New Roman"/>
              </a:rPr>
              <a:t>EORG</a:t>
            </a:r>
            <a:r>
              <a:rPr lang="de-DE" sz="2600" dirty="0">
                <a:solidFill>
                  <a:srgbClr val="48F70B"/>
                </a:solidFill>
                <a:effectLst/>
                <a:latin typeface="Calibri"/>
                <a:ea typeface="ＭＳ 明朝"/>
                <a:cs typeface="Times New Roman"/>
              </a:rPr>
              <a:t> 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ahoma"/>
              </a:rPr>
              <a:t>K</a:t>
            </a:r>
            <a:r>
              <a:rPr lang="de-DE" sz="2600" dirty="0">
                <a:solidFill>
                  <a:srgbClr val="4286FF"/>
                </a:solidFill>
                <a:effectLst/>
                <a:latin typeface="Calibri"/>
                <a:ea typeface="ＭＳ 明朝"/>
                <a:cs typeface="Times New Roman"/>
              </a:rPr>
              <a:t>IRSBERG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8" name="Bild 7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95" y="0"/>
            <a:ext cx="689130" cy="62406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hteck 8"/>
          <p:cNvSpPr/>
          <p:nvPr/>
        </p:nvSpPr>
        <p:spPr>
          <a:xfrm>
            <a:off x="0" y="5822364"/>
            <a:ext cx="9144000" cy="103563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90889" y="6189152"/>
            <a:ext cx="2217553" cy="5178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16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solidFill>
                  <a:srgbClr val="62FF22"/>
                </a:solidFill>
                <a:effectLst/>
                <a:ea typeface="ＭＳ 明朝"/>
                <a:cs typeface="Times New Roman"/>
              </a:rPr>
              <a:t>www.georgkirsberg.eu</a:t>
            </a:r>
            <a:endParaRPr lang="en-US" sz="1600" dirty="0">
              <a:effectLst/>
              <a:ea typeface="ＭＳ 明朝"/>
              <a:cs typeface="Times New Roman"/>
            </a:endParaRPr>
          </a:p>
        </p:txBody>
      </p:sp>
      <p:pic>
        <p:nvPicPr>
          <p:cNvPr id="11" name="Bild 10" descr="Macintosh HD:Users:Georg:Desktop:PE 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6093481"/>
            <a:ext cx="746334" cy="6134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" name="Bild 3" descr="photo3-6 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7261" cy="6858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58923" y="-86304"/>
            <a:ext cx="8618448" cy="61159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Серге́й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Анатольевич Тороп</a:t>
            </a:r>
            <a:r>
              <a:rPr lang="et-EE" sz="2400" b="1" dirty="0">
                <a:solidFill>
                  <a:srgbClr val="FF0000"/>
                </a:solidFill>
                <a:latin typeface="+mj-lt"/>
              </a:rPr>
              <a:t> (1961. a. Krasnodaris) </a:t>
            </a:r>
            <a:r>
              <a:rPr lang="mr-IN" sz="2400" b="1" dirty="0">
                <a:solidFill>
                  <a:srgbClr val="FF0000"/>
                </a:solidFill>
                <a:latin typeface="+mj-lt"/>
              </a:rPr>
              <a:t>–</a:t>
            </a:r>
            <a:r>
              <a:rPr lang="et-EE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  <a:latin typeface="+mj-lt"/>
              </a:rPr>
              <a:t>Виссарион</a:t>
            </a:r>
            <a:endParaRPr lang="et-EE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426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Microsoft Macintosh PowerPoint</Application>
  <PresentationFormat>Bildschirmpräsentation (4:3)</PresentationFormat>
  <Paragraphs>517</Paragraphs>
  <Slides>63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63</vt:i4>
      </vt:variant>
    </vt:vector>
  </HeadingPairs>
  <TitlesOfParts>
    <vt:vector size="64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Georg</dc:creator>
  <cp:lastModifiedBy>Georg</cp:lastModifiedBy>
  <cp:revision>328</cp:revision>
  <cp:lastPrinted>2017-02-23T09:32:24Z</cp:lastPrinted>
  <dcterms:created xsi:type="dcterms:W3CDTF">2017-02-14T11:34:14Z</dcterms:created>
  <dcterms:modified xsi:type="dcterms:W3CDTF">2017-02-26T17:09:12Z</dcterms:modified>
</cp:coreProperties>
</file>